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5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889" y="2514601"/>
            <a:ext cx="880060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889" y="4777381"/>
            <a:ext cx="880060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42292" y="4321159"/>
            <a:ext cx="1860631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64445" y="4529542"/>
            <a:ext cx="779971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38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609600"/>
            <a:ext cx="8789313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4354046"/>
            <a:ext cx="8789313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3166528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3244141"/>
            <a:ext cx="779971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955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7498" y="609600"/>
            <a:ext cx="814611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21296" y="3505200"/>
            <a:ext cx="7538517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4354046"/>
            <a:ext cx="8789313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78" y="3166528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3244141"/>
            <a:ext cx="779971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11089" y="648005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2711" y="290530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489844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2438402"/>
            <a:ext cx="8789313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8" y="5181600"/>
            <a:ext cx="8789313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6684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917498" y="609600"/>
            <a:ext cx="814611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887" y="4343400"/>
            <a:ext cx="8917723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7" y="5181600"/>
            <a:ext cx="8917723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411089" y="648005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892711" y="2905306"/>
            <a:ext cx="60975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12805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627407"/>
            <a:ext cx="8789312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888" y="4343400"/>
            <a:ext cx="8789313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8" y="5181600"/>
            <a:ext cx="8789313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241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061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71380" y="627407"/>
            <a:ext cx="2208176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888" y="627407"/>
            <a:ext cx="6288464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085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3602" y="624110"/>
            <a:ext cx="87855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888" y="2133600"/>
            <a:ext cx="8789313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721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2074562"/>
            <a:ext cx="8789313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3581400"/>
            <a:ext cx="8789313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78" y="3166528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3244141"/>
            <a:ext cx="779971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232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889" y="2136707"/>
            <a:ext cx="4263375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16410" y="2136707"/>
            <a:ext cx="426279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787784"/>
            <a:ext cx="779971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749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0469" y="2226626"/>
            <a:ext cx="38327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887" y="2802889"/>
            <a:ext cx="4263376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1540" y="2223398"/>
            <a:ext cx="383098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11620" y="2799661"/>
            <a:ext cx="4260907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637" y="787784"/>
            <a:ext cx="779971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221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3600" y="624110"/>
            <a:ext cx="87856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824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431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7" y="446088"/>
            <a:ext cx="3506112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4659" y="446090"/>
            <a:ext cx="5054541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7" y="1598613"/>
            <a:ext cx="3506112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711194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65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888" y="4800600"/>
            <a:ext cx="8789313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888" y="634965"/>
            <a:ext cx="8789313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888" y="5367338"/>
            <a:ext cx="8789313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78" y="4910661"/>
            <a:ext cx="1811141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1637" y="4983089"/>
            <a:ext cx="779971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718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26416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7228" y="749"/>
            <a:ext cx="2603029" cy="6852504"/>
            <a:chOff x="6627813" y="196102"/>
            <a:chExt cx="1952625" cy="5677649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610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24384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3600" y="624110"/>
            <a:ext cx="87856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888" y="2133600"/>
            <a:ext cx="8789313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3200" y="6135090"/>
            <a:ext cx="102184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887" y="6135810"/>
            <a:ext cx="76219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681637" y="787784"/>
            <a:ext cx="7799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667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  <p:sldLayoutId id="2147483838" r:id="rId13"/>
    <p:sldLayoutId id="2147483839" r:id="rId14"/>
    <p:sldLayoutId id="2147483840" r:id="rId15"/>
    <p:sldLayoutId id="214748384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96167" y="1143000"/>
            <a:ext cx="7018867" cy="302478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ЗАПОЛНЕНИЕ РАЗДЕЛА 3 «СВЕДЕНИЯ ОБ ИМУЩЕСТВЕ» И ПОДРАЗДЕЛА 6.1 «ОБЪЕКТЫ НЕДВИЖИМОГО ИМУЩЕСТВА, НАХОДЯЩИЕСЯ В ПОЛЬЗОВАНИИ»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71800" y="4777382"/>
            <a:ext cx="7467600" cy="2080618"/>
          </a:xfrm>
        </p:spPr>
        <p:txBody>
          <a:bodyPr>
            <a:noAutofit/>
          </a:bodyPr>
          <a:lstStyle/>
          <a:p>
            <a:pPr algn="just"/>
            <a:r>
              <a:rPr lang="ru-RU" sz="2000" dirty="0">
                <a:latin typeface="Garamond" panose="02020404030301010803" pitchFamily="18" charset="0"/>
              </a:rPr>
              <a:t>Былина Дарья Андреевна – советник отдела по профилактике коррупционных и иных правонарушений департамента организации управления и государственной гражданской службы администрации Губернатора Новосибирской области и Правительства Новосибирской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151924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9202" y="624110"/>
            <a:ext cx="7198799" cy="128089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Статья 130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Гражданского кодекса РФ. Недвижимые и движимые вещи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9202" y="2133600"/>
            <a:ext cx="6589199" cy="43434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dirty="0">
                <a:latin typeface="Garamond" panose="02020404030301010803" pitchFamily="18" charset="0"/>
              </a:rPr>
              <a:t>	К недвижимым вещам (недвижимое имущество, недвижимость) относятся </a:t>
            </a: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земельные участки</a:t>
            </a:r>
            <a:r>
              <a:rPr lang="ru-RU" sz="2400" dirty="0">
                <a:latin typeface="Garamond" panose="02020404030301010803" pitchFamily="18" charset="0"/>
              </a:rPr>
              <a:t>, </a:t>
            </a: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участки недр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 </a:t>
            </a:r>
            <a:r>
              <a:rPr lang="ru-RU" sz="2400" dirty="0">
                <a:latin typeface="Garamond" panose="02020404030301010803" pitchFamily="18" charset="0"/>
              </a:rPr>
              <a:t>и </a:t>
            </a: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все, что прочно связано с землей</a:t>
            </a:r>
            <a:r>
              <a:rPr lang="ru-RU" sz="2400" dirty="0">
                <a:latin typeface="Garamond" panose="02020404030301010803" pitchFamily="18" charset="0"/>
              </a:rPr>
              <a:t>, то есть объекты, перемещение которых без несоразмерного ущерба их назначению невозможно, в том числе </a:t>
            </a: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здания</a:t>
            </a:r>
            <a:r>
              <a:rPr lang="ru-RU" sz="2400" dirty="0">
                <a:latin typeface="Garamond" panose="02020404030301010803" pitchFamily="18" charset="0"/>
              </a:rPr>
              <a:t>, </a:t>
            </a: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сооружения</a:t>
            </a:r>
            <a:r>
              <a:rPr lang="ru-RU" sz="2400" dirty="0">
                <a:latin typeface="Garamond" panose="02020404030301010803" pitchFamily="18" charset="0"/>
              </a:rPr>
              <a:t>, </a:t>
            </a: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объекты незавершенного строительства</a:t>
            </a:r>
            <a:r>
              <a:rPr lang="ru-RU" sz="2400" dirty="0">
                <a:latin typeface="Garamond" panose="02020404030301010803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400" dirty="0">
                <a:latin typeface="Garamond" panose="02020404030301010803" pitchFamily="18" charset="0"/>
              </a:rPr>
              <a:t>	К недвижимым вещам относятся </a:t>
            </a: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жилые и нежилые помещения</a:t>
            </a:r>
            <a:r>
              <a:rPr lang="ru-RU" sz="2400" dirty="0">
                <a:latin typeface="Garamond" panose="02020404030301010803" pitchFamily="18" charset="0"/>
              </a:rPr>
              <a:t>, а также предназначенные для размещения ТС части зданий или сооружений (</a:t>
            </a:r>
            <a:r>
              <a:rPr lang="ru-RU" sz="24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машино</a:t>
            </a: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-места</a:t>
            </a:r>
            <a:r>
              <a:rPr lang="ru-RU" sz="2400" dirty="0">
                <a:latin typeface="Garamond" panose="02020404030301010803" pitchFamily="18" charset="0"/>
              </a:rPr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053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9">
            <a:extLst>
              <a:ext uri="{FF2B5EF4-FFF2-40B4-BE49-F238E27FC236}">
                <a16:creationId xmlns:a16="http://schemas.microsoft.com/office/drawing/2014/main" xmlns="" id="{5F305C72-8769-4E0F-B31D-F4B1C9DC933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518285" y="-1"/>
            <a:ext cx="915543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39" name="Group 11">
            <a:extLst>
              <a:ext uri="{FF2B5EF4-FFF2-40B4-BE49-F238E27FC236}">
                <a16:creationId xmlns:a16="http://schemas.microsoft.com/office/drawing/2014/main" xmlns="" id="{72583CFC-05A3-4743-9A2E-7C2095B8D4C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5151110" y="228601"/>
            <a:ext cx="2138628" cy="6638625"/>
            <a:chOff x="2487613" y="285750"/>
            <a:chExt cx="2428875" cy="5654676"/>
          </a:xfrm>
        </p:grpSpPr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xmlns="" id="{9A751892-92F2-4CB4-BCAB-6D0AAF8F169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xmlns="" id="{5934046E-4D7C-4AA6-8633-29944553F1E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xmlns="" id="{421462AB-19D6-42DB-A850-F35B82C7B8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208D8C07-9637-45D3-9E40-7C5C4007786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xmlns="" id="{883C90A1-D75A-4818-9F01-B4BF19D7471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xmlns="" id="{8808F87B-C4B8-4084-BD89-E41A1A44E7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xmlns="" id="{E7FC0B23-1372-4455-98CE-E0FC7FF99A6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xmlns="" id="{D14B79DD-45AC-487C-B361-0312B3C85E4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xmlns="" id="{CDA09C7F-7AF3-4B6C-BC42-92780A68277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xmlns="" id="{FF7EBDD4-71BF-4FAF-B00B-444F9AE208C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xmlns="" id="{AF5E4290-F8B0-440E-A418-613A1552DF6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xmlns="" id="{FF0BF04A-FCC8-42BF-AD17-10F0ACB44D8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506F0A57-55BB-457C-9C8C-3DEE71009AD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5031833" y="-786"/>
            <a:ext cx="1767505" cy="6854040"/>
            <a:chOff x="6627813" y="194833"/>
            <a:chExt cx="1952625" cy="5678918"/>
          </a:xfrm>
        </p:grpSpPr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xmlns="" id="{60DB408E-A426-4658-B39D-0BBF09463E3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xmlns="" id="{BEFFABCA-CAA4-45E4-A7D4-DB3D2C864D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xmlns="" id="{99494AF8-97E4-4473-AA6E-B4AB1279E87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xmlns="" id="{D05C67DC-0E54-4C69-90BE-8374C7E970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xmlns="" id="{B2B38B94-E895-4324-B699-EEF28E05225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xmlns="" id="{41E77CC3-723C-4C87-A1BA-D8E35B8017A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xmlns="" id="{CC5757E8-4CBE-4EA3-98AF-96361C91837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4" name="Freeform 34">
              <a:extLst>
                <a:ext uri="{FF2B5EF4-FFF2-40B4-BE49-F238E27FC236}">
                  <a16:creationId xmlns:a16="http://schemas.microsoft.com/office/drawing/2014/main" xmlns="" id="{51E4772B-9FB7-4AC7-B352-C444891670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xmlns="" id="{7F853444-696F-4B42-8C91-1F6EDD53DD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6" name="Freeform 36">
              <a:extLst>
                <a:ext uri="{FF2B5EF4-FFF2-40B4-BE49-F238E27FC236}">
                  <a16:creationId xmlns:a16="http://schemas.microsoft.com/office/drawing/2014/main" xmlns="" id="{CD1A3085-30B0-496B-B9D3-55280769A6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xmlns="" id="{1B2519D7-F51F-4583-9B50-41B493C1482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xmlns="" id="{6E1141E0-4F4D-4B40-BDB5-B2DD0FAEB37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99673" y="140044"/>
            <a:ext cx="4239727" cy="1781419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2400" b="1" dirty="0">
                <a:latin typeface="Garamond" panose="02020404030301010803" pitchFamily="18" charset="0"/>
              </a:rPr>
              <a:t>Федеральный закон                       от 29.07.2017 № 217-ФЗ                   «О ведении гражданами садоводства и огородничества для собственных нужд…»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C5E0C91A-3F1D-43D7-9AB4-5D0A17D5C4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008278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2" name="Freeform 11">
            <a:extLst>
              <a:ext uri="{FF2B5EF4-FFF2-40B4-BE49-F238E27FC236}">
                <a16:creationId xmlns:a16="http://schemas.microsoft.com/office/drawing/2014/main" xmlns="" id="{3A6C27A1-A438-4EC6-93BF-EC26F29BBF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 flipV="1">
            <a:off x="5008279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26" r="51278"/>
          <a:stretch/>
        </p:blipFill>
        <p:spPr>
          <a:xfrm>
            <a:off x="1522836" y="1731"/>
            <a:ext cx="3491887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91633" y="2292496"/>
            <a:ext cx="4476367" cy="4733623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ru-RU" sz="2000" b="1" u="sng" dirty="0">
                <a:latin typeface="Garamond" panose="02020404030301010803" pitchFamily="18" charset="0"/>
              </a:rPr>
              <a:t>Статья 3: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2000" b="1" i="1" dirty="0">
                <a:latin typeface="Garamond" panose="02020404030301010803" pitchFamily="18" charset="0"/>
              </a:rPr>
              <a:t>	</a:t>
            </a:r>
            <a:r>
              <a:rPr lang="ru-RU" sz="2000" b="1" dirty="0">
                <a:latin typeface="Garamond" panose="02020404030301010803" pitchFamily="18" charset="0"/>
              </a:rPr>
              <a:t>1) </a:t>
            </a:r>
            <a:r>
              <a:rPr lang="ru-RU" sz="2000" b="1" i="1" dirty="0">
                <a:latin typeface="Garamond" panose="02020404030301010803" pitchFamily="18" charset="0"/>
              </a:rPr>
              <a:t>садовый земельный участок </a:t>
            </a:r>
            <a:r>
              <a:rPr lang="ru-RU" sz="2000" dirty="0">
                <a:latin typeface="Garamond" panose="02020404030301010803" pitchFamily="18" charset="0"/>
              </a:rPr>
              <a:t>– земельный участок, предназначенный для отдыха граждан и (или) выращивания гражданами для собственных нужд сельскохозяйственных культур с правом размещения </a:t>
            </a:r>
            <a:r>
              <a:rPr lang="ru-RU" sz="2000" b="1" dirty="0">
                <a:latin typeface="Garamond" panose="02020404030301010803" pitchFamily="18" charset="0"/>
              </a:rPr>
              <a:t>садовых домов, жилых домов, хозяйственных построек и гаражей</a:t>
            </a:r>
            <a:r>
              <a:rPr lang="ru-RU" sz="2000" dirty="0">
                <a:latin typeface="Garamond" panose="02020404030301010803" pitchFamily="18" charset="0"/>
              </a:rPr>
              <a:t>;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2000" b="1" dirty="0">
                <a:latin typeface="Garamond" panose="02020404030301010803" pitchFamily="18" charset="0"/>
              </a:rPr>
              <a:t>	2) </a:t>
            </a:r>
            <a:r>
              <a:rPr lang="ru-RU" sz="2000" b="1" i="1" dirty="0">
                <a:latin typeface="Garamond" panose="02020404030301010803" pitchFamily="18" charset="0"/>
              </a:rPr>
              <a:t>огородный земельный участок </a:t>
            </a:r>
            <a:r>
              <a:rPr lang="ru-RU" sz="2000" dirty="0">
                <a:latin typeface="Garamond" panose="02020404030301010803" pitchFamily="18" charset="0"/>
              </a:rPr>
              <a:t>– земельный участок, предназначенный для отдыха граждан и (или) выращивания гражданами для собственных нужд сельскохозяйственных культур с правом размещения </a:t>
            </a:r>
            <a:r>
              <a:rPr lang="ru-RU" sz="2000" b="1" dirty="0">
                <a:latin typeface="Garamond" panose="02020404030301010803" pitchFamily="18" charset="0"/>
              </a:rPr>
              <a:t>хозяйственных построек, не являющихся объектами недвижимости, предназначенных для хранения инвентаря  и урожая сельскохозяйственных культур</a:t>
            </a:r>
            <a:r>
              <a:rPr lang="ru-RU" sz="2000" dirty="0">
                <a:latin typeface="Garamond" panose="02020404030301010803" pitchFamily="18" charset="0"/>
              </a:rPr>
              <a:t>.</a:t>
            </a:r>
          </a:p>
          <a:p>
            <a:pPr marL="0" indent="0">
              <a:lnSpc>
                <a:spcPct val="90000"/>
              </a:lnSpc>
              <a:buNone/>
            </a:pPr>
            <a:endParaRPr lang="ru-RU" sz="1400" dirty="0"/>
          </a:p>
          <a:p>
            <a:pPr marL="0" indent="0">
              <a:lnSpc>
                <a:spcPct val="90000"/>
              </a:lnSpc>
              <a:buNone/>
            </a:pPr>
            <a:endParaRPr lang="ru-RU" sz="1400" dirty="0"/>
          </a:p>
          <a:p>
            <a:pPr marL="0" indent="0">
              <a:lnSpc>
                <a:spcPct val="90000"/>
              </a:lnSpc>
              <a:buNone/>
            </a:pPr>
            <a:endParaRPr lang="ru-RU" sz="1400" dirty="0"/>
          </a:p>
          <a:p>
            <a:pPr marL="0" indent="0">
              <a:lnSpc>
                <a:spcPct val="90000"/>
              </a:lnSpc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922951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xmlns="" id="{5F305C72-8769-4E0F-B31D-F4B1C9DC933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518285" y="-1"/>
            <a:ext cx="915543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7" name="Group 13">
            <a:extLst>
              <a:ext uri="{FF2B5EF4-FFF2-40B4-BE49-F238E27FC236}">
                <a16:creationId xmlns:a16="http://schemas.microsoft.com/office/drawing/2014/main" xmlns="" id="{72583CFC-05A3-4743-9A2E-7C2095B8D4C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5151110" y="228601"/>
            <a:ext cx="2138628" cy="6638625"/>
            <a:chOff x="2487613" y="285750"/>
            <a:chExt cx="2428875" cy="5654676"/>
          </a:xfrm>
        </p:grpSpPr>
        <p:sp>
          <p:nvSpPr>
            <p:cNvPr id="41" name="Freeform 11">
              <a:extLst>
                <a:ext uri="{FF2B5EF4-FFF2-40B4-BE49-F238E27FC236}">
                  <a16:creationId xmlns:a16="http://schemas.microsoft.com/office/drawing/2014/main" xmlns="" id="{9A751892-92F2-4CB4-BCAB-6D0AAF8F169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2">
              <a:extLst>
                <a:ext uri="{FF2B5EF4-FFF2-40B4-BE49-F238E27FC236}">
                  <a16:creationId xmlns:a16="http://schemas.microsoft.com/office/drawing/2014/main" xmlns="" id="{5934046E-4D7C-4AA6-8633-29944553F1E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xmlns="" id="{421462AB-19D6-42DB-A850-F35B82C7B8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14">
              <a:extLst>
                <a:ext uri="{FF2B5EF4-FFF2-40B4-BE49-F238E27FC236}">
                  <a16:creationId xmlns:a16="http://schemas.microsoft.com/office/drawing/2014/main" xmlns="" id="{208D8C07-9637-45D3-9E40-7C5C4007786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15">
              <a:extLst>
                <a:ext uri="{FF2B5EF4-FFF2-40B4-BE49-F238E27FC236}">
                  <a16:creationId xmlns:a16="http://schemas.microsoft.com/office/drawing/2014/main" xmlns="" id="{883C90A1-D75A-4818-9F01-B4BF19D7471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xmlns="" id="{8808F87B-C4B8-4084-BD89-E41A1A44E7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xmlns="" id="{E7FC0B23-1372-4455-98CE-E0FC7FF99A6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xmlns="" id="{D14B79DD-45AC-487C-B361-0312B3C85E4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xmlns="" id="{CDA09C7F-7AF3-4B6C-BC42-92780A68277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xmlns="" id="{FF7EBDD4-71BF-4FAF-B00B-444F9AE208C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xmlns="" id="{AF5E4290-F8B0-440E-A418-613A1552DF6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xmlns="" id="{FF0BF04A-FCC8-42BF-AD17-10F0ACB44D8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506F0A57-55BB-457C-9C8C-3DEE71009AD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5031833" y="-786"/>
            <a:ext cx="1767505" cy="6854040"/>
            <a:chOff x="6627813" y="194833"/>
            <a:chExt cx="1952625" cy="5678918"/>
          </a:xfrm>
        </p:grpSpPr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xmlns="" id="{60DB408E-A426-4658-B39D-0BBF09463E3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xmlns="" id="{BEFFABCA-CAA4-45E4-A7D4-DB3D2C864D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xmlns="" id="{99494AF8-97E4-4473-AA6E-B4AB1279E87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xmlns="" id="{D05C67DC-0E54-4C69-90BE-8374C7E970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xmlns="" id="{B2B38B94-E895-4324-B699-EEF28E05225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xmlns="" id="{41E77CC3-723C-4C87-A1BA-D8E35B8017A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xmlns="" id="{CC5757E8-4CBE-4EA3-98AF-96361C91837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xmlns="" id="{51E4772B-9FB7-4AC7-B352-C444891670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xmlns="" id="{7F853444-696F-4B42-8C91-1F6EDD53DD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xmlns="" id="{CD1A3085-30B0-496B-B9D3-55280769A6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xmlns="" id="{1B2519D7-F51F-4583-9B50-41B493C1482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xmlns="" id="{6E1141E0-4F4D-4B40-BDB5-B2DD0FAEB37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71212" y="546377"/>
            <a:ext cx="4062995" cy="1280890"/>
          </a:xfrm>
        </p:spPr>
        <p:txBody>
          <a:bodyPr>
            <a:noAutofit/>
          </a:bodyPr>
          <a:lstStyle/>
          <a:p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Федеральный закон от 07.07.2003 №112-ФЗ «О личном подсобном хозяйстве»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C5E0C91A-3F1D-43D7-9AB4-5D0A17D5C4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008278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4" name="Freeform 11">
            <a:extLst>
              <a:ext uri="{FF2B5EF4-FFF2-40B4-BE49-F238E27FC236}">
                <a16:creationId xmlns:a16="http://schemas.microsoft.com/office/drawing/2014/main" xmlns="" id="{3A6C27A1-A438-4EC6-93BF-EC26F29BBF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 flipV="1">
            <a:off x="5008279" y="71437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19" r="44650"/>
          <a:stretch/>
        </p:blipFill>
        <p:spPr>
          <a:xfrm>
            <a:off x="1522836" y="1731"/>
            <a:ext cx="3491887" cy="685800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50C6ED34-CA44-4CB0-84C8-B335A5D26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9006" y="2641794"/>
            <a:ext cx="4315200" cy="370089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b="1" u="sng" dirty="0">
                <a:latin typeface="Garamond" panose="02020404030301010803" pitchFamily="18" charset="0"/>
              </a:rPr>
              <a:t>Статья 3</a:t>
            </a:r>
            <a:r>
              <a:rPr lang="ru-RU" sz="2800" b="1" dirty="0">
                <a:latin typeface="Garamond" panose="02020404030301010803" pitchFamily="18" charset="0"/>
              </a:rPr>
              <a:t>:</a:t>
            </a:r>
            <a:r>
              <a:rPr lang="ru-RU" sz="2800" dirty="0">
                <a:latin typeface="Garamond" panose="02020404030301010803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2800" b="1" dirty="0">
                <a:latin typeface="Garamond" panose="02020404030301010803" pitchFamily="18" charset="0"/>
              </a:rPr>
              <a:t>для ведения ЛПХ </a:t>
            </a:r>
            <a:endParaRPr lang="ru-RU" sz="1000" b="1" dirty="0">
              <a:latin typeface="Garamond" panose="02020404030301010803" pitchFamily="18" charset="0"/>
            </a:endParaRPr>
          </a:p>
          <a:p>
            <a:pPr marL="0" indent="0" algn="ctr">
              <a:buNone/>
            </a:pPr>
            <a:r>
              <a:rPr lang="ru-RU" sz="2800" b="1" dirty="0">
                <a:latin typeface="Garamond" panose="02020404030301010803" pitchFamily="18" charset="0"/>
              </a:rPr>
              <a:t>может использоваться: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приусадебный земельный участок </a:t>
            </a:r>
            <a:r>
              <a:rPr lang="ru-RU" sz="2400" b="1" dirty="0">
                <a:latin typeface="Garamond" panose="02020404030301010803" pitchFamily="18" charset="0"/>
              </a:rPr>
              <a:t>(з/у в границах населенного пункта)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полевой земельный участок </a:t>
            </a:r>
            <a:r>
              <a:rPr lang="ru-RU" sz="2400" b="1" dirty="0">
                <a:latin typeface="Garamond" panose="02020404030301010803" pitchFamily="18" charset="0"/>
              </a:rPr>
              <a:t>(з/у за пределами границ населенного пункта)</a:t>
            </a:r>
          </a:p>
        </p:txBody>
      </p:sp>
    </p:spTree>
    <p:extLst>
      <p:ext uri="{BB962C8B-B14F-4D97-AF65-F5344CB8AC3E}">
        <p14:creationId xmlns:p14="http://schemas.microsoft.com/office/powerpoint/2010/main" val="4019675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6">
            <a:extLst>
              <a:ext uri="{FF2B5EF4-FFF2-40B4-BE49-F238E27FC236}">
                <a16:creationId xmlns:a16="http://schemas.microsoft.com/office/drawing/2014/main" xmlns="" id="{E9D11FD5-487C-4A6B-836F-3831DC830FB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524000" y="-1"/>
            <a:ext cx="914171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3380" y="292765"/>
            <a:ext cx="3272590" cy="1371603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Заполнение графы 6 подраздела 3.1 Справки «Основания приобретения объекта недвижимости»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/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</a:br>
            <a:r>
              <a:rPr lang="en-US" sz="2400" b="1" dirty="0">
                <a:solidFill>
                  <a:srgbClr val="A5695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/>
            </a:r>
            <a:br>
              <a:rPr lang="en-US" sz="2400" b="1" dirty="0">
                <a:solidFill>
                  <a:srgbClr val="A5695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</a:br>
            <a:r>
              <a:rPr lang="ru-RU" sz="2400" b="1" dirty="0">
                <a:solidFill>
                  <a:srgbClr val="A5695B"/>
                </a:solidFill>
                <a:latin typeface="Garamond" panose="02020404030301010803" pitchFamily="18" charset="0"/>
              </a:rPr>
              <a:t/>
            </a:r>
            <a:br>
              <a:rPr lang="ru-RU" sz="2400" b="1" dirty="0">
                <a:solidFill>
                  <a:srgbClr val="A5695B"/>
                </a:solidFill>
                <a:latin typeface="Garamond" panose="02020404030301010803" pitchFamily="18" charset="0"/>
              </a:rPr>
            </a:br>
            <a:r>
              <a:rPr lang="ru-RU" sz="2400" b="1" dirty="0">
                <a:solidFill>
                  <a:srgbClr val="A5695B"/>
                </a:solidFill>
                <a:latin typeface="Garamond" panose="02020404030301010803" pitchFamily="18" charset="0"/>
              </a:rPr>
              <a:t/>
            </a:r>
            <a:br>
              <a:rPr lang="ru-RU" sz="2400" b="1" dirty="0">
                <a:solidFill>
                  <a:srgbClr val="A5695B"/>
                </a:solidFill>
                <a:latin typeface="Garamond" panose="02020404030301010803" pitchFamily="18" charset="0"/>
              </a:rPr>
            </a:br>
            <a:r>
              <a:rPr lang="ru-RU" sz="2400" b="1" dirty="0">
                <a:solidFill>
                  <a:srgbClr val="A5695B"/>
                </a:solidFill>
                <a:latin typeface="Garamond" panose="02020404030301010803" pitchFamily="18" charset="0"/>
              </a:rPr>
              <a:t/>
            </a:r>
            <a:br>
              <a:rPr lang="ru-RU" sz="2400" b="1" dirty="0">
                <a:solidFill>
                  <a:srgbClr val="A5695B"/>
                </a:solidFill>
                <a:latin typeface="Garamond" panose="02020404030301010803" pitchFamily="18" charset="0"/>
              </a:rPr>
            </a:br>
            <a:endParaRPr lang="ru-RU" sz="2400" b="1" dirty="0">
              <a:solidFill>
                <a:srgbClr val="A5695B"/>
              </a:solidFill>
              <a:latin typeface="Garamond" panose="02020404030301010803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99765169-F70D-4841-BE65-62E10CBED84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524000" y="0"/>
            <a:ext cx="137160" cy="6858000"/>
          </a:xfrm>
          <a:prstGeom prst="rect">
            <a:avLst/>
          </a:prstGeom>
          <a:solidFill>
            <a:srgbClr val="A5695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2" name="Content Placeholder 13">
            <a:extLst>
              <a:ext uri="{FF2B5EF4-FFF2-40B4-BE49-F238E27FC236}">
                <a16:creationId xmlns:a16="http://schemas.microsoft.com/office/drawing/2014/main" xmlns="" id="{FF99F09E-214E-4C8F-BCF6-68058922A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95412" y="1767946"/>
            <a:ext cx="3577389" cy="4597453"/>
          </a:xfrm>
        </p:spPr>
        <p:txBody>
          <a:bodyPr>
            <a:normAutofit/>
          </a:bodyPr>
          <a:lstStyle/>
          <a:p>
            <a:pPr marL="0" indent="0">
              <a:buClr>
                <a:srgbClr val="D06850"/>
              </a:buClr>
              <a:buNone/>
            </a:pPr>
            <a:r>
              <a:rPr lang="ru-RU" sz="2000" b="1" dirty="0">
                <a:latin typeface="Garamond" panose="02020404030301010803" pitchFamily="18" charset="0"/>
              </a:rPr>
              <a:t>1. Реквизиты свидетельства    о государственной регистрации (дата и номер).</a:t>
            </a:r>
          </a:p>
          <a:p>
            <a:pPr marL="0" indent="0">
              <a:buClr>
                <a:srgbClr val="D06850"/>
              </a:buClr>
              <a:buNone/>
            </a:pPr>
            <a:r>
              <a:rPr lang="ru-RU" sz="2000" b="1" dirty="0">
                <a:latin typeface="Garamond" panose="02020404030301010803" pitchFamily="18" charset="0"/>
              </a:rPr>
              <a:t>2. Наименование </a:t>
            </a:r>
            <a:r>
              <a:rPr lang="en-US" sz="2000" b="1" dirty="0">
                <a:latin typeface="Garamond" panose="02020404030301010803" pitchFamily="18" charset="0"/>
              </a:rPr>
              <a:t>                       </a:t>
            </a:r>
            <a:r>
              <a:rPr lang="ru-RU" sz="2000" b="1" dirty="0">
                <a:latin typeface="Garamond" panose="02020404030301010803" pitchFamily="18" charset="0"/>
              </a:rPr>
              <a:t>и реквизиты правоустанавливающего документа.</a:t>
            </a:r>
            <a:endParaRPr lang="en-US" sz="2000" b="1" dirty="0">
              <a:latin typeface="Garamond" panose="02020404030301010803" pitchFamily="18" charset="0"/>
            </a:endParaRPr>
          </a:p>
          <a:p>
            <a:pPr marL="0" indent="0">
              <a:buClr>
                <a:srgbClr val="D06850"/>
              </a:buClr>
              <a:buNone/>
            </a:pPr>
            <a:r>
              <a:rPr lang="ru-RU" sz="2000" b="1" dirty="0">
                <a:latin typeface="Garamond" panose="02020404030301010803" pitchFamily="18" charset="0"/>
              </a:rPr>
              <a:t>3. Регистрационный номер    и дата записи в ЕГРН.</a:t>
            </a:r>
            <a:endParaRPr lang="en-US" sz="2000" b="1" dirty="0">
              <a:latin typeface="Garamond" panose="02020404030301010803" pitchFamily="18" charset="0"/>
            </a:endParaRPr>
          </a:p>
          <a:p>
            <a:pPr marL="0" indent="0">
              <a:buClr>
                <a:srgbClr val="D06850"/>
              </a:buClr>
              <a:buNone/>
            </a:pPr>
            <a:endParaRPr lang="en-US" dirty="0"/>
          </a:p>
          <a:p>
            <a:pPr marL="0" indent="0">
              <a:buClr>
                <a:srgbClr val="D06850"/>
              </a:buClr>
              <a:buNone/>
            </a:pPr>
            <a:endParaRPr lang="en-US" dirty="0"/>
          </a:p>
        </p:txBody>
      </p:sp>
      <p:pic>
        <p:nvPicPr>
          <p:cNvPr id="23" name="Объект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404" y="-2"/>
            <a:ext cx="5917010" cy="8133348"/>
          </a:xfrm>
          <a:prstGeom prst="rect">
            <a:avLst/>
          </a:prstGeom>
        </p:spPr>
      </p:pic>
      <p:sp>
        <p:nvSpPr>
          <p:cNvPr id="21" name="Freeform 14">
            <a:extLst>
              <a:ext uri="{FF2B5EF4-FFF2-40B4-BE49-F238E27FC236}">
                <a16:creationId xmlns:a16="http://schemas.microsoft.com/office/drawing/2014/main" xmlns="" id="{2A2CC818-8106-45C0-93D5-7051F99F2C8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524000" y="6061224"/>
            <a:ext cx="77852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Прямая со стрелкой 12"/>
          <p:cNvCxnSpPr>
            <a:cxnSpLocks/>
          </p:cNvCxnSpPr>
          <p:nvPr/>
        </p:nvCxnSpPr>
        <p:spPr>
          <a:xfrm flipH="1">
            <a:off x="6176211" y="3048000"/>
            <a:ext cx="1219200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cxnSpLocks/>
          </p:cNvCxnSpPr>
          <p:nvPr/>
        </p:nvCxnSpPr>
        <p:spPr>
          <a:xfrm flipH="1">
            <a:off x="6705440" y="4419600"/>
            <a:ext cx="721975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cxnSpLocks/>
          </p:cNvCxnSpPr>
          <p:nvPr/>
        </p:nvCxnSpPr>
        <p:spPr>
          <a:xfrm flipH="1">
            <a:off x="3733800" y="2438400"/>
            <a:ext cx="3649580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2767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satMod val="92000"/>
                <a:lumMod val="120000"/>
              </a:schemeClr>
            </a:gs>
            <a:gs pos="100000">
              <a:schemeClr val="bg1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xmlns="" id="{E9D11FD5-487C-4A6B-836F-3831DC830FB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524000" y="-1"/>
            <a:ext cx="914171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1631" y="15158"/>
            <a:ext cx="7959169" cy="746842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Выписка из ЕГРН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xmlns="" id="{B0EE617A-7E2C-48C8-BA6C-A6937BA598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24801" y="1930374"/>
            <a:ext cx="2740915" cy="3759253"/>
          </a:xfrm>
        </p:spPr>
        <p:txBody>
          <a:bodyPr>
            <a:normAutofit/>
          </a:bodyPr>
          <a:lstStyle/>
          <a:p>
            <a:pPr marL="0" indent="0">
              <a:buClr>
                <a:srgbClr val="D06850"/>
              </a:buClr>
              <a:buNone/>
            </a:pPr>
            <a:endParaRPr lang="ru-RU" b="1" dirty="0">
              <a:latin typeface="Garamond" panose="02020404030301010803" pitchFamily="18" charset="0"/>
            </a:endParaRPr>
          </a:p>
          <a:p>
            <a:pPr marL="0" indent="0">
              <a:buClr>
                <a:srgbClr val="D06850"/>
              </a:buClr>
              <a:buNone/>
            </a:pPr>
            <a:r>
              <a:rPr lang="ru-RU" b="1" dirty="0">
                <a:latin typeface="Garamond" panose="02020404030301010803" pitchFamily="18" charset="0"/>
              </a:rPr>
              <a:t>1. Регистрационный номер и дата записи в ЕГРН.</a:t>
            </a:r>
            <a:endParaRPr lang="en-US" b="1" dirty="0">
              <a:latin typeface="Garamond" panose="02020404030301010803" pitchFamily="18" charset="0"/>
            </a:endParaRPr>
          </a:p>
          <a:p>
            <a:pPr marL="0" indent="0">
              <a:buClr>
                <a:srgbClr val="D06850"/>
              </a:buClr>
              <a:buNone/>
            </a:pPr>
            <a:endParaRPr lang="en-US" b="1" dirty="0">
              <a:latin typeface="Garamond" panose="02020404030301010803" pitchFamily="18" charset="0"/>
            </a:endParaRPr>
          </a:p>
          <a:p>
            <a:pPr marL="0" indent="0">
              <a:buClr>
                <a:srgbClr val="D06850"/>
              </a:buClr>
              <a:buNone/>
            </a:pPr>
            <a:r>
              <a:rPr lang="ru-RU" b="1" dirty="0">
                <a:latin typeface="Garamond" panose="02020404030301010803" pitchFamily="18" charset="0"/>
              </a:rPr>
              <a:t>2. Наименование </a:t>
            </a:r>
            <a:r>
              <a:rPr lang="en-US" b="1" dirty="0">
                <a:latin typeface="Garamond" panose="02020404030301010803" pitchFamily="18" charset="0"/>
              </a:rPr>
              <a:t>                       </a:t>
            </a:r>
            <a:r>
              <a:rPr lang="ru-RU" b="1" dirty="0">
                <a:latin typeface="Garamond" panose="02020404030301010803" pitchFamily="18" charset="0"/>
              </a:rPr>
              <a:t>и реквизиты правоустанавливающего документа.</a:t>
            </a:r>
          </a:p>
          <a:p>
            <a:pPr marL="0" indent="0">
              <a:buClr>
                <a:srgbClr val="D06850"/>
              </a:buClr>
              <a:buNone/>
            </a:pPr>
            <a:endParaRPr lang="en-US" dirty="0"/>
          </a:p>
        </p:txBody>
      </p:sp>
      <p:pic>
        <p:nvPicPr>
          <p:cNvPr id="10" name="Объект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004" y="762000"/>
            <a:ext cx="6289880" cy="5299223"/>
          </a:xfrm>
          <a:prstGeom prst="rect">
            <a:avLst/>
          </a:prstGeom>
        </p:spPr>
      </p:pic>
      <p:cxnSp>
        <p:nvCxnSpPr>
          <p:cNvPr id="13" name="Прямая со стрелкой 12"/>
          <p:cNvCxnSpPr>
            <a:cxnSpLocks/>
          </p:cNvCxnSpPr>
          <p:nvPr/>
        </p:nvCxnSpPr>
        <p:spPr>
          <a:xfrm flipH="1">
            <a:off x="5486400" y="3200400"/>
            <a:ext cx="2546684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cxnSpLocks/>
          </p:cNvCxnSpPr>
          <p:nvPr/>
        </p:nvCxnSpPr>
        <p:spPr>
          <a:xfrm flipH="1">
            <a:off x="7575884" y="4038600"/>
            <a:ext cx="381000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9133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Подраздел 3.2 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Транспортные средства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9202" y="1905000"/>
            <a:ext cx="6589199" cy="400622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Пункт 11 Правил государственной регистрации автомототранспортных средств и прицепов к ним в ГИБДД МВД РФ, утв. Приказом МВД РФ от 26.06.2018 № 399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:</a:t>
            </a:r>
          </a:p>
          <a:p>
            <a:pPr marL="0" indent="0" algn="just">
              <a:buNone/>
            </a:pPr>
            <a:r>
              <a:rPr lang="ru-RU" sz="2600" b="1" dirty="0">
                <a:latin typeface="Garamond" panose="02020404030301010803" pitchFamily="18" charset="0"/>
              </a:rPr>
              <a:t>«Изменение регистрационных данных о собственнике по совершенным сделкам, направленным на отчуждение в отношении зарегистрированных ТС, осуществляется </a:t>
            </a:r>
            <a:r>
              <a:rPr lang="ru-RU" sz="2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на основании заявления нового собственника</a:t>
            </a:r>
            <a:r>
              <a:rPr lang="ru-RU" sz="2600" b="1" dirty="0">
                <a:latin typeface="Garamond" panose="02020404030301010803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951085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Подраздел 6.</a:t>
            </a:r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1</a:t>
            </a:r>
            <a:b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</a:b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</a:rPr>
              <a:t>Объекты недвижимого имущества, находящиеся в пользовании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9202" y="2133600"/>
            <a:ext cx="6893999" cy="47244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b="1" dirty="0">
                <a:latin typeface="Garamond" panose="02020404030301010803" pitchFamily="18" charset="0"/>
              </a:rPr>
              <a:t>Указываются объекты недвижимого имущества</a:t>
            </a:r>
            <a:r>
              <a:rPr lang="ru-RU" sz="2400" dirty="0">
                <a:latin typeface="Garamond" panose="02020404030301010803" pitchFamily="18" charset="0"/>
              </a:rPr>
              <a:t>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>
                <a:latin typeface="Garamond" panose="02020404030301010803" pitchFamily="18" charset="0"/>
              </a:rPr>
              <a:t>находящиеся в пользовании декларанта (его супруги (супруга) и несовершеннолетних детей) на основании:</a:t>
            </a:r>
          </a:p>
          <a:p>
            <a:pPr marL="0" indent="0">
              <a:buNone/>
            </a:pPr>
            <a:r>
              <a:rPr lang="ru-RU" sz="2400" b="1" dirty="0">
                <a:latin typeface="Garamond" panose="02020404030301010803" pitchFamily="18" charset="0"/>
              </a:rPr>
              <a:t>	- заключенных договоров (аренды, социального найма);</a:t>
            </a:r>
          </a:p>
          <a:p>
            <a:pPr marL="0" indent="0">
              <a:buNone/>
            </a:pPr>
            <a:r>
              <a:rPr lang="ru-RU" sz="2400" b="1" dirty="0">
                <a:latin typeface="Garamond" panose="02020404030301010803" pitchFamily="18" charset="0"/>
              </a:rPr>
              <a:t>	- фактического предоставления (</a:t>
            </a:r>
            <a:r>
              <a:rPr lang="ru-RU" sz="2400" b="1" i="1" u="sng" dirty="0">
                <a:latin typeface="Garamond" panose="02020404030301010803" pitchFamily="18" charset="0"/>
              </a:rPr>
              <a:t>необходимо указывать кем фактически предоставляется объект</a:t>
            </a:r>
            <a:r>
              <a:rPr lang="ru-RU" sz="2400" b="1" dirty="0">
                <a:latin typeface="Garamond" panose="02020404030301010803" pitchFamily="18" charset="0"/>
              </a:rPr>
              <a:t>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>
                <a:latin typeface="Garamond" panose="02020404030301010803" pitchFamily="18" charset="0"/>
              </a:rPr>
              <a:t>принадлежащие на праве пожизненного наследуемого владения з/у;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b="1" dirty="0">
                <a:latin typeface="Garamond" panose="02020404030301010803" pitchFamily="18" charset="0"/>
              </a:rPr>
              <a:t>являющиеся объектами незавершенного строительства.</a:t>
            </a:r>
          </a:p>
        </p:txBody>
      </p:sp>
    </p:spTree>
    <p:extLst>
      <p:ext uri="{BB962C8B-B14F-4D97-AF65-F5344CB8AC3E}">
        <p14:creationId xmlns:p14="http://schemas.microsoft.com/office/powerpoint/2010/main" val="54939700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1CACE3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235</TotalTime>
  <Words>260</Words>
  <Application>Microsoft Office PowerPoint</Application>
  <PresentationFormat>Широкоэкранный</PresentationFormat>
  <Paragraphs>36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Century Gothic</vt:lpstr>
      <vt:lpstr>Garamond</vt:lpstr>
      <vt:lpstr>Wingdings</vt:lpstr>
      <vt:lpstr>Wingdings 3</vt:lpstr>
      <vt:lpstr>Легкий дым</vt:lpstr>
      <vt:lpstr>ЗАПОЛНЕНИЕ РАЗДЕЛА 3 «СВЕДЕНИЯ ОБ ИМУЩЕСТВЕ» И ПОДРАЗДЕЛА 6.1 «ОБЪЕКТЫ НЕДВИЖИМОГО ИМУЩЕСТВА, НАХОДЯЩИЕСЯ В ПОЛЬЗОВАНИИ»</vt:lpstr>
      <vt:lpstr>Статья 130 Гражданского кодекса РФ. Недвижимые и движимые вещи </vt:lpstr>
      <vt:lpstr>Федеральный закон                       от 29.07.2017 № 217-ФЗ                   «О ведении гражданами садоводства и огородничества для собственных нужд…»</vt:lpstr>
      <vt:lpstr>Федеральный закон от 07.07.2003 №112-ФЗ «О личном подсобном хозяйстве»</vt:lpstr>
      <vt:lpstr>Заполнение графы 6 подраздела 3.1 Справки «Основания приобретения объекта недвижимости»     </vt:lpstr>
      <vt:lpstr>Выписка из ЕГРН</vt:lpstr>
      <vt:lpstr>Подраздел 3.2  Транспортные средства</vt:lpstr>
      <vt:lpstr>Подраздел 6.1 Объекты недвижимого имущества, находящиеся в пользовании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ЗАПОЛНЕНИЕ РАЗДЕЛА 3 «СВЕДЕНИЯ ОБ ИМУЩЕСТВЕ» И ПОДРАЗДЕЛА 6.1 «ОБЪЕКТЫ НЕДВИЖИМОГО ИМУЩЕСТВА, НАХОДЯЩИЕСЯ В ПОЛЬЗОВАНИИ»</dc:title>
  <dc:creator>Дарья</dc:creator>
  <cp:lastModifiedBy>Былина Дарья Андреевна</cp:lastModifiedBy>
  <cp:revision>18</cp:revision>
  <dcterms:created xsi:type="dcterms:W3CDTF">2018-12-19T14:11:40Z</dcterms:created>
  <dcterms:modified xsi:type="dcterms:W3CDTF">2018-12-20T01:51:59Z</dcterms:modified>
</cp:coreProperties>
</file>