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2" r:id="rId1"/>
  </p:sldMasterIdLst>
  <p:sldIdLst>
    <p:sldId id="279" r:id="rId2"/>
    <p:sldId id="293" r:id="rId3"/>
    <p:sldId id="290" r:id="rId4"/>
    <p:sldId id="291" r:id="rId5"/>
    <p:sldId id="292" r:id="rId6"/>
    <p:sldId id="294" r:id="rId7"/>
    <p:sldId id="295" r:id="rId8"/>
    <p:sldId id="297" r:id="rId9"/>
    <p:sldId id="299" r:id="rId10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089C"/>
    <a:srgbClr val="24364E"/>
    <a:srgbClr val="3366FF"/>
    <a:srgbClr val="FF6600"/>
    <a:srgbClr val="45B8D3"/>
    <a:srgbClr val="8FDCE2"/>
    <a:srgbClr val="21788B"/>
    <a:srgbClr val="DDDDDD"/>
    <a:srgbClr val="94C1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80CD03F7-F71C-4F4D-8BD2-10368B1BAB65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E262CC34-087A-4269-89F0-42855D800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850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D03F7-F71C-4F4D-8BD2-10368B1BAB65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CC34-087A-4269-89F0-42855D800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6395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D03F7-F71C-4F4D-8BD2-10368B1BAB65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CC34-087A-4269-89F0-42855D800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8463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D03F7-F71C-4F4D-8BD2-10368B1BAB65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CC34-087A-4269-89F0-42855D800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484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D03F7-F71C-4F4D-8BD2-10368B1BAB65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CC34-087A-4269-89F0-42855D800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93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D03F7-F71C-4F4D-8BD2-10368B1BAB65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CC34-087A-4269-89F0-42855D800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90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D03F7-F71C-4F4D-8BD2-10368B1BAB65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CC34-087A-4269-89F0-42855D800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783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D03F7-F71C-4F4D-8BD2-10368B1BAB65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CC34-087A-4269-89F0-42855D800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522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D03F7-F71C-4F4D-8BD2-10368B1BAB65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CC34-087A-4269-89F0-42855D800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780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CD03F7-F71C-4F4D-8BD2-10368B1BAB65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E262CC34-087A-4269-89F0-42855D800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197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blipFill>
            <a:blip r:embed="rId2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80CD03F7-F71C-4F4D-8BD2-10368B1BAB65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E262CC34-087A-4269-89F0-42855D800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6355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10000"/>
            <a:lumOff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80CD03F7-F71C-4F4D-8BD2-10368B1BAB65}" type="datetimeFigureOut">
              <a:rPr lang="ru-RU" smtClean="0"/>
              <a:t>23.12.2019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E262CC34-087A-4269-89F0-42855D800E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7197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83" y="167355"/>
            <a:ext cx="12204700" cy="431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pic>
        <p:nvPicPr>
          <p:cNvPr id="6" name="Picture 2" descr="Картинки по запросу герб новосибирской обла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6" y="66293"/>
            <a:ext cx="766355" cy="93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-70586" y="818147"/>
            <a:ext cx="12262586" cy="42808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9334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4000" b="1" dirty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применении мер ответственности к лицам, замещающим муниципальные должности, представившим недостоверные или неполные сведения о доходах, расходах, об имуществе и обязательствах имущественного характера, если искажение этих сведений является несущественным</a:t>
            </a:r>
            <a:endParaRPr lang="ru-RU" sz="4000" b="1" dirty="0">
              <a:solidFill>
                <a:srgbClr val="13089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95" y="5596120"/>
            <a:ext cx="3682710" cy="1261880"/>
          </a:xfrm>
          <a:prstGeom prst="rect">
            <a:avLst/>
          </a:prstGeom>
          <a:noFill/>
        </p:spPr>
        <p:txBody>
          <a:bodyPr wrap="square" lIns="91276" tIns="45718" rIns="91276" bIns="45718" rtlCol="0">
            <a:spAutoFit/>
          </a:bodyPr>
          <a:lstStyle/>
          <a:p>
            <a:pPr lvl="0" algn="just"/>
            <a:r>
              <a:rPr lang="ru-RU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БУРКАТСКАЯ ЛЮДМИЛА ФЕДОРОВНА -</a:t>
            </a:r>
            <a:endParaRPr lang="ru-RU" sz="12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just"/>
            <a:r>
              <a:rPr lang="ru-RU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заместитель </a:t>
            </a:r>
            <a:r>
              <a:rPr lang="ru-RU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начальника отдела по </a:t>
            </a:r>
          </a:p>
          <a:p>
            <a:pPr lvl="0" algn="just"/>
            <a:r>
              <a:rPr lang="ru-RU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профилактике коррупционных и иных </a:t>
            </a:r>
          </a:p>
          <a:p>
            <a:pPr lvl="0" algn="just"/>
            <a:r>
              <a:rPr lang="ru-RU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правонарушений </a:t>
            </a:r>
            <a:r>
              <a:rPr lang="ru-RU" sz="1200" b="1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sz="2000" b="1" dirty="0" smtClean="0">
                <a:solidFill>
                  <a:schemeClr val="accent2"/>
                </a:solidFill>
                <a:ea typeface="Tahoma" panose="020B0604030504040204" pitchFamily="34" charset="0"/>
                <a:cs typeface="Segoe UI Semibold" panose="020B0702040204020203" pitchFamily="34" charset="0"/>
              </a:rPr>
              <a:t>		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cs typeface="Segoe UI Semibold" panose="020B0702040204020203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690611" y="6227976"/>
            <a:ext cx="1426830" cy="44046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 год</a:t>
            </a:r>
            <a:endParaRPr lang="ru-RU" sz="24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17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83" y="167355"/>
            <a:ext cx="12204700" cy="431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pic>
        <p:nvPicPr>
          <p:cNvPr id="6" name="Picture 2" descr="Картинки по запросу герб новосибирской обла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6" y="66293"/>
            <a:ext cx="766355" cy="93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116404" y="90867"/>
            <a:ext cx="739380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ИЗМЕНЕНИЯ    </a:t>
            </a:r>
            <a:r>
              <a:rPr lang="ru-RU" sz="2800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законодательства</a:t>
            </a:r>
            <a:endParaRPr lang="ru-RU" sz="2800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81456" y="3787631"/>
            <a:ext cx="11850124" cy="291155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внесены изменения, уточняющие ответственность </a:t>
            </a:r>
            <a:r>
              <a:rPr lang="ru-RU" sz="32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депутата, члена выборного органа местного самоуправления, выборного должностного лица местного самоуправления </a:t>
            </a:r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за коррупционные </a:t>
            </a:r>
            <a:r>
              <a:rPr lang="ru-RU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правонарушения</a:t>
            </a:r>
            <a:endParaRPr lang="ru-RU" sz="3200" b="1" dirty="0"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875114" y="856882"/>
            <a:ext cx="10946183" cy="260115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800" b="1" dirty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Федеральным законом от 26 июля 2019 года №228-ФЗ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(вступил в силу 06.08.2019)                </a:t>
            </a: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«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внесении изменений в статью 40 Федерального закона               </a:t>
            </a:r>
            <a:endParaRPr lang="ru-RU" sz="2800" b="1" dirty="0" smtClean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«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Об общих принципах организации местного самоуправления в Российской Федерации» и статью 13.1 Федерального закона </a:t>
            </a:r>
            <a:endParaRPr lang="ru-RU" sz="2800" b="1" dirty="0" smtClean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«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противодействии коррупции» -</a:t>
            </a:r>
            <a:endParaRPr lang="ru-RU" sz="2800" b="1" dirty="0"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2531443" y="3397808"/>
            <a:ext cx="629011" cy="779646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79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115"/>
            <a:ext cx="12204700" cy="431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7" name="Прямоугольник 6"/>
          <p:cNvSpPr/>
          <p:nvPr/>
        </p:nvSpPr>
        <p:spPr>
          <a:xfrm>
            <a:off x="863616" y="180305"/>
            <a:ext cx="94600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131-ФЗ - ОТВЕТСТВЕННОСТЬ  </a:t>
            </a:r>
            <a:r>
              <a:rPr lang="ru-RU" sz="1600" b="1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  изменений    </a:t>
            </a:r>
            <a:endParaRPr lang="ru-RU" sz="1600" b="1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82612" y="669072"/>
            <a:ext cx="6132878" cy="598210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Часть 7.1</a:t>
            </a:r>
            <a:r>
              <a:rPr lang="ru-RU" sz="24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sz="24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статьи 40 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400" dirty="0" smtClean="0">
                <a:solidFill>
                  <a:srgbClr val="13089C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</a:t>
            </a:r>
            <a:r>
              <a:rPr lang="ru-RU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депутат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6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ru-RU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член выборного органа местного самоуправления, 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-выборное должностное лицо местного самоуправления, 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600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-иное лицо, замещающее муниципальную должность,</a:t>
            </a: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Полномочия</a:t>
            </a:r>
            <a:r>
              <a:rPr lang="ru-RU" sz="24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прекращаются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досрочно в случае несоблюдения ограничений, запретов, неисполнения обязанностей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,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установленных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Федеральными законами: 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- от 25.12.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2008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 273-ФЗ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«О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противодействии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коррупции», 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- от 03.12.2012 N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230-ФЗ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«О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контроле за соответствием расходов лиц, замещающих государственные должности, и иных лиц их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доходам», 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- от 07.05.2013 N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79-ФЗ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«О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запрете отдельным категориям лиц открывать и иметь счета (вклады), хранить наличные денежные средства и ценности в иностранных банках, расположенных за пределами территории Российской Федерации, владеть и (или) пользоваться иностранными финансовыми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инструментами».</a:t>
            </a: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 descr="Картинки по запросу герб новосибирской обла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9" y="48888"/>
            <a:ext cx="766355" cy="93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5541481" y="180305"/>
            <a:ext cx="66505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131-ФЗ </a:t>
            </a:r>
            <a:r>
              <a:rPr lang="ru-RU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ОТВЕТСТВЕННОСТЬ </a:t>
            </a:r>
            <a:r>
              <a:rPr lang="ru-RU" sz="1600" b="1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после  изменений</a:t>
            </a:r>
            <a:r>
              <a:rPr lang="ru-RU" sz="160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endParaRPr lang="ru-RU" sz="1600" dirty="0">
              <a:solidFill>
                <a:srgbClr val="FFC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68328" y="776704"/>
            <a:ext cx="5773414" cy="598210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6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Часть 7.1</a:t>
            </a:r>
            <a:r>
              <a:rPr lang="ru-RU" sz="1600" b="1" dirty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sz="1600" b="1" dirty="0" smtClean="0">
                <a:solidFill>
                  <a:srgbClr val="7030A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статьи 40 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400" dirty="0" smtClean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- </a:t>
            </a:r>
            <a:r>
              <a:rPr lang="ru-RU" sz="1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депутат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6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ru-RU" sz="1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член выборного органа местного самоуправления, 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-выборное должностное лицо местного самоуправления, 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</a:t>
            </a:r>
            <a:r>
              <a:rPr lang="ru-RU" sz="1600" b="1" strike="sngStrike" dirty="0">
                <a:solidFill>
                  <a:srgbClr val="92D05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иное лицо, замещающее муниципальную должность</a:t>
            </a:r>
            <a:r>
              <a:rPr lang="ru-RU" sz="1600" b="1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Полномочия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прекращаются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досрочно в случае несоблюдения ограничений, запретов, неисполнения обязанностей</a:t>
            </a:r>
            <a:r>
              <a:rPr lang="ru-RU" sz="20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, </a:t>
            </a:r>
            <a:r>
              <a:rPr lang="ru-RU" sz="16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установленных </a:t>
            </a:r>
            <a:r>
              <a:rPr lang="ru-RU" sz="16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Федеральными законами: 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- от 25.12.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2008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N 273-ФЗ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«О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противодействии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коррупции», 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- от 03.12.2012 N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230-ФЗ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«О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контроле за соответствием расходов лиц, замещающих государственные должности, и иных лиц их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доходам», </a:t>
            </a:r>
          </a:p>
          <a:p>
            <a:pPr marL="285750" lvl="1" indent="-285750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от 07.05.2013 N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79-ФЗ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«О </a:t>
            </a:r>
            <a:r>
              <a:rPr lang="ru-RU" sz="1400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запрете отдельным категориям лиц открывать и иметь счета (вклады), хранить наличные денежные средства и ценности в иностранных банках, расположенных за пределами территории Российской Федерации, владеть и (или) пользоваться иностранными финансовыми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инструментами»,</a:t>
            </a: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400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!!!</a:t>
            </a:r>
            <a:r>
              <a:rPr lang="ru-RU" sz="1400" dirty="0" smtClean="0">
                <a:solidFill>
                  <a:srgbClr val="00B05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если иное не предусмотрено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Федеральным законом №131-ФЗ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ru-RU" sz="1400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Выгнутая влево стрелка 10"/>
          <p:cNvSpPr/>
          <p:nvPr/>
        </p:nvSpPr>
        <p:spPr>
          <a:xfrm>
            <a:off x="126682" y="1447911"/>
            <a:ext cx="500704" cy="2259116"/>
          </a:xfrm>
          <a:prstGeom prst="curvedRightArrow">
            <a:avLst>
              <a:gd name="adj1" fmla="val 25000"/>
              <a:gd name="adj2" fmla="val 46431"/>
              <a:gd name="adj3" fmla="val 25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лево стрелка 11"/>
          <p:cNvSpPr/>
          <p:nvPr/>
        </p:nvSpPr>
        <p:spPr>
          <a:xfrm>
            <a:off x="6116082" y="903006"/>
            <a:ext cx="555492" cy="2354245"/>
          </a:xfrm>
          <a:prstGeom prst="curvedRightArrow">
            <a:avLst>
              <a:gd name="adj1" fmla="val 25000"/>
              <a:gd name="adj2" fmla="val 46431"/>
              <a:gd name="adj3" fmla="val 25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1828800" y="651667"/>
            <a:ext cx="349878" cy="32962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7497840" y="669072"/>
            <a:ext cx="349878" cy="329620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62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723"/>
            <a:ext cx="12204700" cy="431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7" name="Прямоугольник 6"/>
          <p:cNvSpPr/>
          <p:nvPr/>
        </p:nvSpPr>
        <p:spPr>
          <a:xfrm>
            <a:off x="1738184" y="183303"/>
            <a:ext cx="99357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131-ФЗ</a:t>
            </a:r>
            <a:r>
              <a:rPr lang="ru-RU" b="1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ru-RU" b="1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  <a:r>
              <a:rPr lang="ru-RU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       ИНЫЕ МЕРЫ ОТВЕТСТВЕННОСТИ  </a:t>
            </a:r>
            <a:r>
              <a:rPr lang="ru-RU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(в </a:t>
            </a:r>
            <a:r>
              <a:rPr lang="ru-RU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статью 40 введена часть7.3)    </a:t>
            </a:r>
            <a:endParaRPr lang="ru-RU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12300" y="700217"/>
            <a:ext cx="11656193" cy="580329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При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выявлении в результате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проверки </a:t>
            </a:r>
            <a:r>
              <a:rPr lang="ru-RU" sz="2400" b="1" dirty="0" smtClean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достоверности </a:t>
            </a:r>
            <a:r>
              <a:rPr lang="ru-RU" sz="2400" b="1" dirty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 полноты </a:t>
            </a:r>
            <a:r>
              <a:rPr lang="ru-RU" sz="2400" b="1" dirty="0" smtClean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представленных сведений </a:t>
            </a:r>
            <a:r>
              <a:rPr lang="ru-RU" sz="2400" b="1" dirty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доходах, расходах, об имуществе и обязательствах имущественного характера</a:t>
            </a:r>
            <a:r>
              <a:rPr lang="ru-RU" sz="2400" b="1" dirty="0" smtClean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,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фактов несоблюдения ограничений, запретов, неисполнения обязанностей</a:t>
            </a:r>
            <a:r>
              <a:rPr lang="ru-RU" sz="2400" b="1" dirty="0" smtClean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, которые установлены Федеральными законами: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400" dirty="0" smtClean="0">
                <a:solidFill>
                  <a:srgbClr val="13089C"/>
                </a:solidFill>
                <a:latin typeface="Franklin Gothic Demi Cond" panose="020B07060304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- от 25.12. 2008  N 273-ФЗ «О противодействии коррупции», 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- от 03.12.2012 N 230-ФЗ «О контроле за соответствием расходов лиц, замещающих государственные должности, и иных лиц их доходам», </a:t>
            </a:r>
          </a:p>
          <a:p>
            <a:pPr marL="285750" lvl="1" indent="-285750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Tx/>
              <a:buChar char="-"/>
            </a:pPr>
            <a:r>
              <a:rPr lang="ru-RU" sz="1400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от 07.05.2013 N 79-ФЗ  «О запрете отдельным категориям лиц открывать и иметь счета (вклады), хранить наличные денежные средства и ценности в иностранных банках, расположенных за пределами территории Российской Федерации, владеть и (или) пользоваться иностранными финансовыми инструментами»,</a:t>
            </a: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Высшее </a:t>
            </a:r>
            <a:r>
              <a:rPr lang="ru-RU" sz="2400" b="1" dirty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должностное лицо субъекта </a:t>
            </a:r>
            <a:r>
              <a:rPr lang="ru-RU" sz="24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РФ </a:t>
            </a:r>
            <a:r>
              <a:rPr lang="ru-RU" sz="2000" b="1" dirty="0" smtClean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обращается  </a:t>
            </a:r>
            <a:r>
              <a:rPr lang="ru-RU" sz="2000" b="1" u="sng" dirty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 заявлением </a:t>
            </a:r>
            <a:r>
              <a:rPr lang="ru-RU" sz="2000" b="1" dirty="0" smtClean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	в</a:t>
            </a:r>
            <a:r>
              <a:rPr lang="ru-RU" sz="2000" dirty="0" smtClean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:</a:t>
            </a: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400" dirty="0" smtClean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					             </a:t>
            </a: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400" dirty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	</a:t>
            </a:r>
            <a:r>
              <a:rPr lang="ru-RU" sz="2400" dirty="0" smtClean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					</a:t>
            </a:r>
            <a:r>
              <a:rPr lang="ru-RU" sz="2400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или</a:t>
            </a:r>
            <a:endParaRPr lang="ru-RU" sz="2400" dirty="0" smtClean="0">
              <a:solidFill>
                <a:srgbClr val="13089C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ru-RU" sz="2400" dirty="0">
              <a:solidFill>
                <a:srgbClr val="13089C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ru-RU" sz="2400" dirty="0" smtClean="0">
              <a:solidFill>
                <a:srgbClr val="13089C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400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</a:t>
            </a:r>
            <a:r>
              <a:rPr lang="ru-RU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)		ИЛИ 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ru-RU" dirty="0">
              <a:solidFill>
                <a:srgbClr val="24364E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4423" y="4252280"/>
            <a:ext cx="5574613" cy="711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орган местного самоуправления, уполномоченный принимать соответствующее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решение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178714" y="4408463"/>
            <a:ext cx="1251285" cy="5855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суд</a:t>
            </a:r>
            <a:r>
              <a:rPr lang="ru-RU" sz="2000" dirty="0">
                <a:solidFill>
                  <a:srgbClr val="002060"/>
                </a:solidFill>
                <a:latin typeface="Franklin Gothic Demi Cond" panose="020B07060304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1" name="Стрелка вправо 10"/>
          <p:cNvSpPr/>
          <p:nvPr/>
        </p:nvSpPr>
        <p:spPr>
          <a:xfrm rot="3519571">
            <a:off x="10112258" y="4341718"/>
            <a:ext cx="512321" cy="185153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020278" y="5253322"/>
            <a:ext cx="5574613" cy="11484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b="1" dirty="0">
                <a:solidFill>
                  <a:srgbClr val="24364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досрочном прекращении полномочий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депутата, члена выборного органа местного самоуправления, выборного должностного лица местного самоуправления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133348" y="5333404"/>
            <a:ext cx="3296651" cy="106834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000" b="1" dirty="0" smtClean="0">
                <a:solidFill>
                  <a:srgbClr val="24364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применении </a:t>
            </a:r>
            <a:r>
              <a:rPr lang="ru-RU" sz="2000" b="1" dirty="0">
                <a:solidFill>
                  <a:srgbClr val="24364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 отношении указанных лиц 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иной меры ответственности</a:t>
            </a:r>
          </a:p>
        </p:txBody>
      </p:sp>
      <p:sp>
        <p:nvSpPr>
          <p:cNvPr id="14" name="Левая фигурная скобка 13"/>
          <p:cNvSpPr/>
          <p:nvPr/>
        </p:nvSpPr>
        <p:spPr>
          <a:xfrm rot="16200000">
            <a:off x="6967414" y="1753887"/>
            <a:ext cx="281197" cy="6785316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2" descr="Картинки по запросу герб новосибирской обла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6" y="66293"/>
            <a:ext cx="766355" cy="93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Стрелка вправо 15"/>
          <p:cNvSpPr/>
          <p:nvPr/>
        </p:nvSpPr>
        <p:spPr>
          <a:xfrm rot="5400000">
            <a:off x="8139180" y="6300195"/>
            <a:ext cx="512321" cy="30488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 rot="10161678" flipV="1">
            <a:off x="6070632" y="4492282"/>
            <a:ext cx="3529954" cy="106831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10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83" y="167355"/>
            <a:ext cx="12204700" cy="431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pic>
        <p:nvPicPr>
          <p:cNvPr id="6" name="Picture 2" descr="Картинки по запросу герб новосибирской обла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24" y="77828"/>
            <a:ext cx="717387" cy="872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9325416" y="1329485"/>
            <a:ext cx="1251285" cy="58553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000" dirty="0">
                <a:solidFill>
                  <a:srgbClr val="002060"/>
                </a:solidFill>
                <a:latin typeface="Franklin Gothic Demi Cond" panose="020B07060304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суд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3988" y="646470"/>
            <a:ext cx="105460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Высшее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должностное лицо субъекта РФ 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обращается  </a:t>
            </a:r>
            <a:r>
              <a:rPr lang="ru-RU" sz="2000" b="1" u="sng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 заявлением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	в:</a:t>
            </a: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000" b="1" dirty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		</a:t>
            </a:r>
            <a:r>
              <a:rPr lang="ru-RU" sz="2000" b="1" dirty="0" smtClean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       </a:t>
            </a:r>
            <a:endParaRPr lang="ru-RU" sz="2000" b="1" dirty="0">
              <a:solidFill>
                <a:srgbClr val="13089C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000" dirty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						</a:t>
            </a:r>
            <a:r>
              <a:rPr lang="ru-RU" sz="2000" dirty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или</a:t>
            </a:r>
            <a:endParaRPr lang="ru-RU" sz="2000" dirty="0">
              <a:solidFill>
                <a:srgbClr val="13089C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000" dirty="0" smtClean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			</a:t>
            </a: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                      </a:t>
            </a:r>
            <a:endParaRPr lang="ru-RU" sz="2000" dirty="0" smtClean="0">
              <a:solidFill>
                <a:srgbClr val="C0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ru-RU" sz="2000" dirty="0">
              <a:solidFill>
                <a:srgbClr val="C0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		</a:t>
            </a: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000" dirty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	</a:t>
            </a: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		</a:t>
            </a:r>
            <a:r>
              <a:rPr lang="ru-RU" sz="2000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ИЛИ </a:t>
            </a:r>
            <a:endParaRPr lang="ru-RU" sz="2000" dirty="0">
              <a:solidFill>
                <a:srgbClr val="C0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 rot="3519571">
            <a:off x="9213304" y="1183362"/>
            <a:ext cx="512321" cy="185153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9653923">
            <a:off x="6589089" y="1312768"/>
            <a:ext cx="1886082" cy="114205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Левая фигурная скобка 16"/>
          <p:cNvSpPr/>
          <p:nvPr/>
        </p:nvSpPr>
        <p:spPr>
          <a:xfrm rot="16200000">
            <a:off x="6813410" y="-1298769"/>
            <a:ext cx="281197" cy="6785316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81457" y="2256936"/>
            <a:ext cx="5957790" cy="9187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600" b="1" dirty="0">
                <a:solidFill>
                  <a:srgbClr val="24364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досрочном прекращении полномочий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депутата, члена выборного органа местного самоуправления, выборного должностного лица местного самоуправления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698341" y="2253864"/>
            <a:ext cx="3296651" cy="6429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000" b="1" dirty="0" smtClean="0">
                <a:solidFill>
                  <a:srgbClr val="24364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</a:t>
            </a:r>
            <a:r>
              <a:rPr lang="ru-RU" sz="2000" b="1" dirty="0" smtClean="0">
                <a:solidFill>
                  <a:srgbClr val="24364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применении </a:t>
            </a:r>
            <a:r>
              <a:rPr lang="ru-RU" sz="20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иной </a:t>
            </a:r>
            <a:r>
              <a:rPr lang="ru-RU" sz="20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меры ответственности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005138" y="3134510"/>
            <a:ext cx="7173979" cy="365938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lvl="1" indent="-171450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24364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1) предупреждение;</a:t>
            </a:r>
          </a:p>
          <a:p>
            <a:pPr marL="285750" indent="-285750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2) освобождение депутата, члена выборного органа местного самоуправления от должности в представительном органе муниципального образования, выборном органе местного самоуправления с лишением права занимать должности в представительном органе муниципального образования, выборном органе местного самоуправления до прекращения срока его полномочий;</a:t>
            </a:r>
          </a:p>
          <a:p>
            <a:pPr marL="171450" lvl="1" indent="-171450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24364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3) освобождение от осуществления полномочий на постоянной основе с лишением права осуществлять полномочия на постоянной основе до прекращения срока его полномочий;</a:t>
            </a:r>
          </a:p>
          <a:p>
            <a:pPr marL="171450" lvl="1" indent="-171450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4) запрет занимать должности в представительном органе муниципального образования, выборном органе местного </a:t>
            </a:r>
            <a:r>
              <a:rPr lang="ru-RU" sz="16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самоуправления до прекращения срока его полномочий</a:t>
            </a:r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;</a:t>
            </a:r>
            <a:endParaRPr lang="ru-RU" sz="1600" dirty="0">
              <a:solidFill>
                <a:srgbClr val="00206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  <a:p>
            <a:pPr marL="171450" lvl="1" indent="-171450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ru-RU" sz="1600" dirty="0">
                <a:solidFill>
                  <a:srgbClr val="24364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5) запрет исполнять полномочия на постоянной основе до прекращения срока его полномочий.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81456" y="3488959"/>
            <a:ext cx="4307354" cy="30886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b="1" dirty="0" smtClean="0">
                <a:solidFill>
                  <a:srgbClr val="24364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ЗА ПРЕДСТАВЛЕНИЕ</a:t>
            </a:r>
          </a:p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недостоверных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или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неполных сведений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своих доходах, расходах, об имуществе и обязательствах имущественного характера, а также </a:t>
            </a:r>
            <a:r>
              <a:rPr lang="ru-RU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сведений </a:t>
            </a:r>
            <a:r>
              <a:rPr lang="ru-RU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доходах, расходах, об имуществе и обязательствах имущественного характера своих супруги (супруга) и несовершеннолетних детей, </a:t>
            </a:r>
            <a:endParaRPr lang="ru-RU" b="1" dirty="0" smtClean="0">
              <a:solidFill>
                <a:srgbClr val="0070C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ru-RU" b="1" dirty="0" smtClean="0">
              <a:solidFill>
                <a:srgbClr val="C0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!!! если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искажение этих сведений является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несущественным.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 rot="5400000">
            <a:off x="8858623" y="2910388"/>
            <a:ext cx="381358" cy="21976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ашивка 7"/>
          <p:cNvSpPr/>
          <p:nvPr/>
        </p:nvSpPr>
        <p:spPr>
          <a:xfrm>
            <a:off x="4578532" y="4381642"/>
            <a:ext cx="336883" cy="433137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962527" y="1186876"/>
            <a:ext cx="5574613" cy="711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орган местного самоуправления, уполномоченный принимать соответствующее </a:t>
            </a:r>
            <a:r>
              <a:rPr lang="ru-RU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решение</a:t>
            </a:r>
            <a:endParaRPr lang="ru-RU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804087" y="144907"/>
            <a:ext cx="99357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131-ФЗ</a:t>
            </a:r>
            <a:r>
              <a:rPr lang="ru-RU" b="1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ru-RU" b="1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  <a:r>
              <a:rPr lang="ru-RU" b="1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       ИНЫЕ МЕРЫ ОТВЕТСТВЕННОСТИ  </a:t>
            </a:r>
            <a:r>
              <a:rPr lang="ru-RU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(в </a:t>
            </a:r>
            <a:r>
              <a:rPr lang="ru-RU" dirty="0" smtClean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статью 40 введена часть7.3)    </a:t>
            </a:r>
            <a:endParaRPr lang="ru-RU" dirty="0">
              <a:solidFill>
                <a:srgbClr val="FFFF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63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83" y="167355"/>
            <a:ext cx="12204700" cy="431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18" name="Прямоугольник 17"/>
          <p:cNvSpPr/>
          <p:nvPr/>
        </p:nvSpPr>
        <p:spPr>
          <a:xfrm>
            <a:off x="3161610" y="820347"/>
            <a:ext cx="3167008" cy="13808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600" dirty="0" smtClean="0">
                <a:solidFill>
                  <a:srgbClr val="002060"/>
                </a:solidFill>
                <a:latin typeface="Franklin Gothic Demi Cond" panose="020B07060304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 депутату, члену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выборного органа местного самоуправления,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выборному должностному лицу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местного самоуправления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89155" y="718491"/>
            <a:ext cx="2378205" cy="582668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600" b="1" dirty="0" smtClean="0">
                <a:solidFill>
                  <a:srgbClr val="24364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Применение меры ответственности:</a:t>
            </a:r>
          </a:p>
          <a:p>
            <a:pPr marL="171450" lvl="1" indent="-171450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ru-RU" sz="1300" dirty="0" smtClean="0">
                <a:solidFill>
                  <a:srgbClr val="24364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1) </a:t>
            </a:r>
            <a:r>
              <a:rPr lang="ru-RU" sz="1300" b="1" dirty="0" smtClean="0">
                <a:solidFill>
                  <a:srgbClr val="24364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предупреждение</a:t>
            </a:r>
            <a:r>
              <a:rPr lang="ru-RU" sz="1300" dirty="0">
                <a:solidFill>
                  <a:srgbClr val="24364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ru-RU" sz="1300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2)</a:t>
            </a:r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освобождение </a:t>
            </a:r>
            <a:r>
              <a:rPr lang="ru-RU" sz="13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от должности </a:t>
            </a:r>
            <a:r>
              <a:rPr lang="ru-RU" sz="13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с лишением права занимать должности до прекращения срока его полномочий;</a:t>
            </a:r>
          </a:p>
          <a:p>
            <a:pPr marL="171450" lvl="1" indent="-171450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ru-RU" sz="1300" dirty="0" smtClean="0">
                <a:solidFill>
                  <a:srgbClr val="24364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3)</a:t>
            </a:r>
            <a:r>
              <a:rPr lang="ru-RU" sz="1300" b="1" dirty="0" smtClean="0">
                <a:solidFill>
                  <a:srgbClr val="24364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освобождение </a:t>
            </a:r>
            <a:r>
              <a:rPr lang="ru-RU" sz="1300" b="1" dirty="0">
                <a:solidFill>
                  <a:srgbClr val="24364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от осуществления полномочий на постоянной основе</a:t>
            </a:r>
            <a:r>
              <a:rPr lang="ru-RU" sz="1300" dirty="0">
                <a:solidFill>
                  <a:srgbClr val="24364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с лишением права осуществлять полномочия на постоянной основе до прекращения срока его полномочий;</a:t>
            </a:r>
          </a:p>
          <a:p>
            <a:pPr marL="171450" lvl="1" indent="-171450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ru-RU" sz="13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4)запрет </a:t>
            </a:r>
            <a:r>
              <a:rPr lang="ru-RU" sz="1300" b="1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занимать должности в представительном органе </a:t>
            </a:r>
            <a:r>
              <a:rPr lang="ru-RU" sz="1300" dirty="0">
                <a:solidFill>
                  <a:srgbClr val="00206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муниципального образования, выборном органе местного самоуправления до прекращения срока его полномочий;</a:t>
            </a:r>
          </a:p>
          <a:p>
            <a:pPr marL="171450" lvl="1" indent="-171450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" panose="05000000000000000000" pitchFamily="2" charset="2"/>
              <a:buChar char="q"/>
            </a:pPr>
            <a:r>
              <a:rPr lang="ru-RU" sz="1300" b="1" dirty="0" smtClean="0">
                <a:solidFill>
                  <a:srgbClr val="24364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5)запрет </a:t>
            </a:r>
            <a:r>
              <a:rPr lang="ru-RU" sz="1300" b="1" dirty="0">
                <a:solidFill>
                  <a:srgbClr val="24364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исполнять полномочия на постоянной основе </a:t>
            </a:r>
            <a:r>
              <a:rPr lang="ru-RU" sz="1300" dirty="0">
                <a:solidFill>
                  <a:srgbClr val="24364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до прекращения срока его полномочий</a:t>
            </a:r>
            <a:r>
              <a:rPr lang="ru-RU" sz="1300" dirty="0" smtClean="0">
                <a:solidFill>
                  <a:srgbClr val="24364E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.</a:t>
            </a:r>
            <a:endParaRPr lang="ru-RU" sz="1600" dirty="0">
              <a:solidFill>
                <a:srgbClr val="002060"/>
              </a:solidFill>
              <a:latin typeface="Franklin Gothic Demi Cond" panose="020B07060304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959065" y="857354"/>
            <a:ext cx="5062888" cy="16493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400" b="1" dirty="0" smtClean="0">
                <a:solidFill>
                  <a:srgbClr val="24364E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ЗА ПРЕДСТАВЛЕНИЕ</a:t>
            </a: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недостоверных </a:t>
            </a: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или </a:t>
            </a:r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неполных сведений </a:t>
            </a: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своих доходах, расходах, об имуществе и обязательствах имущественного характера, а также </a:t>
            </a:r>
            <a:r>
              <a:rPr lang="ru-RU" sz="14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сведений </a:t>
            </a: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доходах, расходах, об имуществе и обязательствах имущественного характера своих супруги (супруга) и несовершеннолетних детей, </a:t>
            </a:r>
            <a:endParaRPr lang="ru-RU" sz="1400" b="1" dirty="0" smtClean="0">
              <a:solidFill>
                <a:srgbClr val="C0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0" lvl="1" algn="just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1400" b="1" dirty="0" smtClean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!!! если </a:t>
            </a: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искажение этих сведений является </a:t>
            </a:r>
            <a:r>
              <a:rPr lang="ru-RU" sz="1400" b="1" dirty="0" smtClean="0">
                <a:solidFill>
                  <a:srgbClr val="FF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несущественным.</a:t>
            </a:r>
            <a:endParaRPr lang="ru-RU" sz="1400" b="1" dirty="0">
              <a:solidFill>
                <a:srgbClr val="FF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Стрелка вправо 21"/>
          <p:cNvSpPr/>
          <p:nvPr/>
        </p:nvSpPr>
        <p:spPr>
          <a:xfrm>
            <a:off x="2949442" y="1311691"/>
            <a:ext cx="381358" cy="21976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3330800" y="2812156"/>
            <a:ext cx="7992994" cy="711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 Порядке, определенном муниципальным правовым актом 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 </a:t>
            </a:r>
            <a:r>
              <a:rPr lang="ru-RU" sz="20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соответствии с законом субъекта Российской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Федерации</a:t>
            </a:r>
            <a:endParaRPr lang="ru-RU" sz="2000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" descr="Картинки по запросу герб новосибирской обла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2" y="96209"/>
            <a:ext cx="590541" cy="718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Стрелка вправо 24"/>
          <p:cNvSpPr/>
          <p:nvPr/>
        </p:nvSpPr>
        <p:spPr>
          <a:xfrm rot="10800000">
            <a:off x="6540786" y="1311692"/>
            <a:ext cx="381358" cy="219760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Нашивка 25"/>
          <p:cNvSpPr/>
          <p:nvPr/>
        </p:nvSpPr>
        <p:spPr>
          <a:xfrm rot="5400000">
            <a:off x="7375424" y="3525624"/>
            <a:ext cx="336883" cy="433137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Нашивка 26"/>
          <p:cNvSpPr/>
          <p:nvPr/>
        </p:nvSpPr>
        <p:spPr>
          <a:xfrm>
            <a:off x="2878280" y="2951585"/>
            <a:ext cx="336883" cy="433137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6721" y="3902276"/>
            <a:ext cx="8994711" cy="2862322"/>
          </a:xfrm>
          <a:prstGeom prst="rect">
            <a:avLst/>
          </a:prstGeom>
          <a:solidFill>
            <a:schemeClr val="bg1"/>
          </a:solidFill>
          <a:effectLst>
            <a:softEdge rad="228600"/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Статья 8.1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Закона </a:t>
            </a:r>
            <a:r>
              <a:rPr lang="ru-RU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Новосибирской области от 10.11.2017 N 216-ОЗ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</a:t>
            </a:r>
            <a:r>
              <a:rPr lang="ru-RU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отдельных вопросах, связанных с исполнением гражданами, претендующими на замещение должности главы местной администрации по контракту, муниципальной должности, и лицами, замещающими должность главы местной администрации по контракту, муниципальные должности, обязанности по представлению сведений о доходах, расходах, об имуществе и обязательствах имущественного характера, и о внесении изменений в отдельные законы Новосибирской </a:t>
            </a:r>
            <a:r>
              <a:rPr lang="ru-RU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области» </a:t>
            </a:r>
            <a:r>
              <a:rPr lang="ru-RU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(изменения вступили в силу 09.12.2019)</a:t>
            </a:r>
            <a:endParaRPr lang="ru-RU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07887" y="192238"/>
            <a:ext cx="115919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131-ФЗ</a:t>
            </a:r>
            <a:r>
              <a:rPr lang="ru-RU" b="1" dirty="0" smtClean="0">
                <a:solidFill>
                  <a:srgbClr val="FFC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</a:t>
            </a:r>
            <a:r>
              <a:rPr lang="ru-RU" b="1" dirty="0" smtClean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- </a:t>
            </a:r>
            <a:r>
              <a:rPr lang="ru-RU" b="1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ИНЫЕ МЕРЫ ОТВЕТСТВЕННОСТИ </a:t>
            </a:r>
            <a:r>
              <a:rPr lang="ru-RU" dirty="0" smtClean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(</a:t>
            </a:r>
            <a:r>
              <a:rPr lang="ru-RU" dirty="0" smtClean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 статью 40 </a:t>
            </a:r>
            <a:r>
              <a:rPr lang="ru-RU" dirty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введена часть7.3-1</a:t>
            </a:r>
            <a:r>
              <a:rPr lang="ru-RU" dirty="0" smtClean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.)    </a:t>
            </a:r>
            <a:endParaRPr lang="ru-RU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358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83" y="167355"/>
            <a:ext cx="12204700" cy="431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7" name="Прямоугольник 6"/>
          <p:cNvSpPr/>
          <p:nvPr/>
        </p:nvSpPr>
        <p:spPr>
          <a:xfrm>
            <a:off x="2857316" y="167355"/>
            <a:ext cx="91137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216-ОЗ</a:t>
            </a:r>
            <a:r>
              <a:rPr lang="ru-RU" b="1" dirty="0" smtClean="0">
                <a:solidFill>
                  <a:srgbClr val="FFC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</a:t>
            </a:r>
            <a:r>
              <a:rPr lang="ru-RU" b="1" dirty="0" smtClean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-    ОТВЕТСТВЕННОСТЬ    после  изменений</a:t>
            </a:r>
            <a:r>
              <a:rPr lang="ru-RU" b="1" dirty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(статья 8.1)</a:t>
            </a:r>
            <a:endParaRPr lang="ru-RU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20278" y="708758"/>
            <a:ext cx="10712917" cy="3692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8890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 </a:t>
            </a:r>
            <a:r>
              <a:rPr lang="ru-RU" sz="2000" b="1" dirty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соответствии с законом субъекта Российской </a:t>
            </a:r>
            <a:r>
              <a:rPr lang="ru-RU" sz="2000" b="1" dirty="0" smtClean="0">
                <a:solidFill>
                  <a:srgbClr val="C00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Федерации</a:t>
            </a:r>
            <a:endParaRPr lang="ru-RU" sz="2000" b="1" dirty="0">
              <a:solidFill>
                <a:srgbClr val="C0000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" descr="Картинки по запросу герб новосибирской обла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6" y="66293"/>
            <a:ext cx="766355" cy="93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96254" y="1226060"/>
            <a:ext cx="12012328" cy="1292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Franklin Gothic Demi Cond" panose="020B07060304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Отдел по профилактике коррупционных и иных правонарушений </a:t>
            </a:r>
            <a:r>
              <a:rPr lang="ru-RU" sz="1600" b="1" dirty="0" err="1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ДОУиГГС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 результатам проверочных мероприятий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направляет Губернатору НСО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письменную информацию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недостоверности или неполноте сведений о доходах, расходах, об имуществе и обязательствах имущественного характера,  искажение которых является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несущественным, представленных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депутатом, членом выборного органа местного самоуправления, выборным должностным лицом местного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самоуправления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6254" y="2625667"/>
            <a:ext cx="12012328" cy="19254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rgbClr val="002060"/>
                </a:solidFill>
                <a:latin typeface="Franklin Gothic Demi Cond" panose="020B07060304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Информация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в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течение 30 дней со дня рассмотрения Губернатором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НСО доклада о результатах проверки - 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направляется в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представительный орган местного самоуправления соответствующего муниципального образования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НСО для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рассмотрения и применения мер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ответственности.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Меры ответственности применяются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 течение шести месяцев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со дня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поступления информации в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указанный представительный орган местного самоуправления,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не считая периода временной нетрудоспособности, периода пребывания в отпуске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депутата, члена выборного органа местного самоуправления, выборного должностного лица местного самоуправления, в отношении которого представлена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информация</a:t>
            </a:r>
            <a:endParaRPr lang="ru-RU" sz="1600" b="1" dirty="0">
              <a:solidFill>
                <a:srgbClr val="00206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6254" y="4735715"/>
            <a:ext cx="12012328" cy="1292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При рассмотрении вопроса о применении меры ответственности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к депутату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, члену выборного органа местного самоуправления, выборному должностному лицу местного самоуправления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должна быть обеспечена возможность дачи объяснений по факту (фактам) недостоверности или неполноты представленных им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сведений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, а также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должны быть учтены характер искажения им сведений, соблюдение им ограничений, запретов, исполнение обязанностей, установленных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273-ФЗ, 230-ФЗ, 79-ФЗ</a:t>
            </a:r>
            <a:endParaRPr lang="ru-RU" sz="1600" b="1" dirty="0">
              <a:solidFill>
                <a:srgbClr val="0070C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0603" y="6087819"/>
            <a:ext cx="12012328" cy="72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принятом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решении </a:t>
            </a:r>
            <a:r>
              <a:rPr lang="ru-RU" sz="1600" b="1" dirty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применении меры ответственности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представительный орган </a:t>
            </a: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уведомляет Губернатора  НСО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в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течение пяти рабочих </a:t>
            </a:r>
            <a:r>
              <a:rPr lang="ru-RU" sz="1600" b="1" dirty="0" smtClean="0">
                <a:solidFill>
                  <a:srgbClr val="0070C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дней со дня принятия</a:t>
            </a:r>
            <a:endParaRPr lang="ru-RU" sz="1600" b="1" dirty="0">
              <a:solidFill>
                <a:srgbClr val="0070C0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8" name="Нашивка 27"/>
          <p:cNvSpPr/>
          <p:nvPr/>
        </p:nvSpPr>
        <p:spPr>
          <a:xfrm rot="5400000">
            <a:off x="6118452" y="1009492"/>
            <a:ext cx="336883" cy="433137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Нашивка 28"/>
          <p:cNvSpPr/>
          <p:nvPr/>
        </p:nvSpPr>
        <p:spPr>
          <a:xfrm rot="5400000">
            <a:off x="6196571" y="2498136"/>
            <a:ext cx="195081" cy="255062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Нашивка 29"/>
          <p:cNvSpPr/>
          <p:nvPr/>
        </p:nvSpPr>
        <p:spPr>
          <a:xfrm rot="5400000">
            <a:off x="6196571" y="4592619"/>
            <a:ext cx="195081" cy="255062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1" name="Нашивка 30"/>
          <p:cNvSpPr/>
          <p:nvPr/>
        </p:nvSpPr>
        <p:spPr>
          <a:xfrm rot="5400000">
            <a:off x="6268756" y="5984153"/>
            <a:ext cx="195081" cy="255062"/>
          </a:xfrm>
          <a:prstGeom prst="chevro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55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83" y="167355"/>
            <a:ext cx="12204700" cy="431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sp>
        <p:nvSpPr>
          <p:cNvPr id="7" name="Прямоугольник 6"/>
          <p:cNvSpPr/>
          <p:nvPr/>
        </p:nvSpPr>
        <p:spPr>
          <a:xfrm>
            <a:off x="-281300" y="75935"/>
            <a:ext cx="11591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dirty="0" smtClean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</a:t>
            </a:r>
            <a:r>
              <a:rPr lang="ru-RU" sz="2800" b="1" dirty="0" smtClean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МЕРЫ  ОТВЕТСТВЕННОСТИ</a:t>
            </a:r>
            <a:r>
              <a:rPr lang="ru-RU" sz="2800" b="1" dirty="0" smtClean="0">
                <a:solidFill>
                  <a:srgbClr val="FFC0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rgbClr val="FFFF00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   </a:t>
            </a:r>
            <a:endParaRPr lang="ru-RU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" descr="Картинки по запросу герб новосибирской обла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55" y="0"/>
            <a:ext cx="766355" cy="93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4932" y="1015278"/>
            <a:ext cx="11170507" cy="5016758"/>
          </a:xfrm>
          <a:prstGeom prst="rect">
            <a:avLst/>
          </a:prstGeom>
          <a:solidFill>
            <a:schemeClr val="bg1"/>
          </a:solidFill>
          <a:effectLst>
            <a:softEdge rad="2286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В настоящее время </a:t>
            </a:r>
            <a:r>
              <a:rPr lang="ru-RU" sz="32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отделом по профилактике коррупционных и иных правонарушений </a:t>
            </a:r>
            <a:r>
              <a:rPr lang="ru-RU" sz="3200" b="1" dirty="0" err="1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ДОУиГГС</a:t>
            </a:r>
            <a:r>
              <a:rPr lang="ru-RU" sz="32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осуществляется </a:t>
            </a:r>
            <a:r>
              <a:rPr lang="ru-RU" sz="3200" b="1" dirty="0" smtClean="0">
                <a:solidFill>
                  <a:srgbClr val="C0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разработка </a:t>
            </a:r>
          </a:p>
          <a:p>
            <a:pPr algn="ctr"/>
            <a:r>
              <a:rPr lang="ru-RU" sz="3200" b="1" dirty="0" smtClean="0">
                <a:solidFill>
                  <a:srgbClr val="24364E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модельного муниципального правового акта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«Об </a:t>
            </a:r>
            <a:r>
              <a:rPr lang="ru-RU" sz="3200" b="1" dirty="0">
                <a:solidFill>
                  <a:srgbClr val="0070C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утверждении Порядка принятия решения о применении к депутату, члену выборного органа местного самоуправления, выборному должностному лицу местного самоуправления </a:t>
            </a:r>
            <a:r>
              <a:rPr lang="ru-RU" sz="3200" b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мер </a:t>
            </a:r>
            <a:r>
              <a:rPr lang="ru-RU" sz="3200" b="1" dirty="0">
                <a:solidFill>
                  <a:srgbClr val="0070C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ответственности, предусмотренных частью 7.3-1 статьи 40 Федерального закона от 06.10.2003 № 131-ФЗ «Об общих принципах организации местного самоуправления в Российской Федерации» </a:t>
            </a:r>
            <a:r>
              <a:rPr lang="ru-RU" sz="3200" b="1" dirty="0" smtClean="0">
                <a:solidFill>
                  <a:srgbClr val="0070C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0070C0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40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ctangle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83" y="167355"/>
            <a:ext cx="12204700" cy="4318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</p:pic>
      <p:pic>
        <p:nvPicPr>
          <p:cNvPr id="6" name="Picture 2" descr="Картинки по запросу герб новосибирской области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6" y="66293"/>
            <a:ext cx="766355" cy="932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-70586" y="818147"/>
            <a:ext cx="12262586" cy="428081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 defTabSz="9334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r>
              <a:rPr lang="ru-RU" sz="4000" b="1" dirty="0">
                <a:solidFill>
                  <a:srgbClr val="13089C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О применении мер ответственности к лицам, замещающим муниципальные должности, представившим недостоверные или неполные сведения о доходах, расходах, об имуществе и обязательствах имущественного характера, если искажение этих сведений является несущественным</a:t>
            </a:r>
            <a:endParaRPr lang="ru-RU" sz="4000" b="1" dirty="0">
              <a:solidFill>
                <a:srgbClr val="13089C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695" y="5596120"/>
            <a:ext cx="3682710" cy="1261880"/>
          </a:xfrm>
          <a:prstGeom prst="rect">
            <a:avLst/>
          </a:prstGeom>
          <a:noFill/>
        </p:spPr>
        <p:txBody>
          <a:bodyPr wrap="square" lIns="91276" tIns="45718" rIns="91276" bIns="45718" rtlCol="0">
            <a:spAutoFit/>
          </a:bodyPr>
          <a:lstStyle/>
          <a:p>
            <a:pPr lvl="0" algn="just"/>
            <a:r>
              <a:rPr lang="ru-RU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БУРКАТСКАЯ ЛЮДМИЛА ФЕДОРОВНА -</a:t>
            </a:r>
            <a:endParaRPr lang="ru-RU" sz="12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just"/>
            <a:r>
              <a:rPr lang="ru-RU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заместитель </a:t>
            </a:r>
            <a:r>
              <a:rPr lang="ru-RU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начальника отдела по </a:t>
            </a:r>
          </a:p>
          <a:p>
            <a:pPr lvl="0" algn="just"/>
            <a:r>
              <a:rPr lang="ru-RU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профилактике коррупционных и иных </a:t>
            </a:r>
          </a:p>
          <a:p>
            <a:pPr lvl="0" algn="just"/>
            <a:r>
              <a:rPr lang="ru-RU" sz="12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правонарушений </a:t>
            </a:r>
            <a:r>
              <a:rPr lang="ru-RU" sz="1200" b="1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ДОУиГГС</a:t>
            </a:r>
            <a:r>
              <a:rPr lang="ru-RU" sz="2000" b="1" dirty="0" smtClean="0">
                <a:solidFill>
                  <a:schemeClr val="accent2"/>
                </a:solidFill>
                <a:ea typeface="Tahoma" panose="020B0604030504040204" pitchFamily="34" charset="0"/>
                <a:cs typeface="Segoe UI Semibold" panose="020B0702040204020203" pitchFamily="34" charset="0"/>
              </a:rPr>
              <a:t>		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uLnTx/>
              <a:uFillTx/>
              <a:cs typeface="Segoe UI Semibold" panose="020B0702040204020203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5690611" y="6227976"/>
            <a:ext cx="1426830" cy="44046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2019 год</a:t>
            </a:r>
            <a:endParaRPr lang="ru-RU" sz="24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37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3416</TotalTime>
  <Words>1362</Words>
  <Application>Microsoft Office PowerPoint</Application>
  <PresentationFormat>Широкоэкранный</PresentationFormat>
  <Paragraphs>101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Arial Narrow</vt:lpstr>
      <vt:lpstr>Calibri Light</vt:lpstr>
      <vt:lpstr>Franklin Gothic Demi Cond</vt:lpstr>
      <vt:lpstr>Segoe UI Semibold</vt:lpstr>
      <vt:lpstr>Tahoma</vt:lpstr>
      <vt:lpstr>Times New Roman</vt:lpstr>
      <vt:lpstr>Wingdings</vt:lpstr>
      <vt:lpstr>Метрополия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Правительство Новосибирской области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Мартынов Максим Николаевич</dc:creator>
  <cp:lastModifiedBy>Буркатская Людмила Федоровна</cp:lastModifiedBy>
  <cp:revision>265</cp:revision>
  <cp:lastPrinted>2019-12-06T02:52:46Z</cp:lastPrinted>
  <dcterms:created xsi:type="dcterms:W3CDTF">2019-03-15T07:03:19Z</dcterms:created>
  <dcterms:modified xsi:type="dcterms:W3CDTF">2019-12-23T11:01:39Z</dcterms:modified>
</cp:coreProperties>
</file>